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58" r:id="rId5"/>
    <p:sldId id="260" r:id="rId6"/>
    <p:sldId id="261" r:id="rId7"/>
    <p:sldId id="26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3" d="100"/>
          <a:sy n="103" d="100"/>
        </p:scale>
        <p:origin x="-20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416BADB-ECB6-4C5F-8225-253B9CF25EE0}" type="datetimeFigureOut">
              <a:rPr lang="en-US" smtClean="0"/>
              <a:t>10/30/2014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BD397A-07F7-49A6-AF7E-7B72760717F2}" type="slidenum">
              <a:rPr lang="en-US" smtClean="0"/>
              <a:t>‹#›</a:t>
            </a:fld>
            <a:endParaRPr lang="en-US"/>
          </a:p>
        </p:txBody>
      </p:sp>
    </p:spTree>
    <p:extLst>
      <p:ext uri="{BB962C8B-B14F-4D97-AF65-F5344CB8AC3E}">
        <p14:creationId xmlns:p14="http://schemas.microsoft.com/office/powerpoint/2010/main" val="32144307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416BADB-ECB6-4C5F-8225-253B9CF25EE0}" type="datetimeFigureOut">
              <a:rPr lang="en-US" smtClean="0"/>
              <a:t>10/30/2014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BD397A-07F7-49A6-AF7E-7B72760717F2}" type="slidenum">
              <a:rPr lang="en-US" smtClean="0"/>
              <a:t>‹#›</a:t>
            </a:fld>
            <a:endParaRPr lang="en-US"/>
          </a:p>
        </p:txBody>
      </p:sp>
    </p:spTree>
    <p:extLst>
      <p:ext uri="{BB962C8B-B14F-4D97-AF65-F5344CB8AC3E}">
        <p14:creationId xmlns:p14="http://schemas.microsoft.com/office/powerpoint/2010/main" val="33303582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416BADB-ECB6-4C5F-8225-253B9CF25EE0}" type="datetimeFigureOut">
              <a:rPr lang="en-US" smtClean="0"/>
              <a:t>10/30/2014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BD397A-07F7-49A6-AF7E-7B72760717F2}" type="slidenum">
              <a:rPr lang="en-US" smtClean="0"/>
              <a:t>‹#›</a:t>
            </a:fld>
            <a:endParaRPr lang="en-US"/>
          </a:p>
        </p:txBody>
      </p:sp>
    </p:spTree>
    <p:extLst>
      <p:ext uri="{BB962C8B-B14F-4D97-AF65-F5344CB8AC3E}">
        <p14:creationId xmlns:p14="http://schemas.microsoft.com/office/powerpoint/2010/main" val="41211010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416BADB-ECB6-4C5F-8225-253B9CF25EE0}" type="datetimeFigureOut">
              <a:rPr lang="en-US" smtClean="0"/>
              <a:t>10/30/2014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BD397A-07F7-49A6-AF7E-7B72760717F2}" type="slidenum">
              <a:rPr lang="en-US" smtClean="0"/>
              <a:t>‹#›</a:t>
            </a:fld>
            <a:endParaRPr lang="en-US"/>
          </a:p>
        </p:txBody>
      </p:sp>
    </p:spTree>
    <p:extLst>
      <p:ext uri="{BB962C8B-B14F-4D97-AF65-F5344CB8AC3E}">
        <p14:creationId xmlns:p14="http://schemas.microsoft.com/office/powerpoint/2010/main" val="39777184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416BADB-ECB6-4C5F-8225-253B9CF25EE0}" type="datetimeFigureOut">
              <a:rPr lang="en-US" smtClean="0"/>
              <a:t>10/30/2014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BD397A-07F7-49A6-AF7E-7B72760717F2}" type="slidenum">
              <a:rPr lang="en-US" smtClean="0"/>
              <a:t>‹#›</a:t>
            </a:fld>
            <a:endParaRPr lang="en-US"/>
          </a:p>
        </p:txBody>
      </p:sp>
    </p:spTree>
    <p:extLst>
      <p:ext uri="{BB962C8B-B14F-4D97-AF65-F5344CB8AC3E}">
        <p14:creationId xmlns:p14="http://schemas.microsoft.com/office/powerpoint/2010/main" val="19894468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416BADB-ECB6-4C5F-8225-253B9CF25EE0}" type="datetimeFigureOut">
              <a:rPr lang="en-US" smtClean="0"/>
              <a:t>10/30/2014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BD397A-07F7-49A6-AF7E-7B72760717F2}" type="slidenum">
              <a:rPr lang="en-US" smtClean="0"/>
              <a:t>‹#›</a:t>
            </a:fld>
            <a:endParaRPr lang="en-US"/>
          </a:p>
        </p:txBody>
      </p:sp>
    </p:spTree>
    <p:extLst>
      <p:ext uri="{BB962C8B-B14F-4D97-AF65-F5344CB8AC3E}">
        <p14:creationId xmlns:p14="http://schemas.microsoft.com/office/powerpoint/2010/main" val="24416620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416BADB-ECB6-4C5F-8225-253B9CF25EE0}" type="datetimeFigureOut">
              <a:rPr lang="en-US" smtClean="0"/>
              <a:t>10/30/2014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FBD397A-07F7-49A6-AF7E-7B72760717F2}" type="slidenum">
              <a:rPr lang="en-US" smtClean="0"/>
              <a:t>‹#›</a:t>
            </a:fld>
            <a:endParaRPr lang="en-US"/>
          </a:p>
        </p:txBody>
      </p:sp>
    </p:spTree>
    <p:extLst>
      <p:ext uri="{BB962C8B-B14F-4D97-AF65-F5344CB8AC3E}">
        <p14:creationId xmlns:p14="http://schemas.microsoft.com/office/powerpoint/2010/main" val="19183068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416BADB-ECB6-4C5F-8225-253B9CF25EE0}" type="datetimeFigureOut">
              <a:rPr lang="en-US" smtClean="0"/>
              <a:t>10/30/2014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FBD397A-07F7-49A6-AF7E-7B72760717F2}" type="slidenum">
              <a:rPr lang="en-US" smtClean="0"/>
              <a:t>‹#›</a:t>
            </a:fld>
            <a:endParaRPr lang="en-US"/>
          </a:p>
        </p:txBody>
      </p:sp>
    </p:spTree>
    <p:extLst>
      <p:ext uri="{BB962C8B-B14F-4D97-AF65-F5344CB8AC3E}">
        <p14:creationId xmlns:p14="http://schemas.microsoft.com/office/powerpoint/2010/main" val="18703670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416BADB-ECB6-4C5F-8225-253B9CF25EE0}" type="datetimeFigureOut">
              <a:rPr lang="en-US" smtClean="0"/>
              <a:t>10/30/2014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FBD397A-07F7-49A6-AF7E-7B72760717F2}" type="slidenum">
              <a:rPr lang="en-US" smtClean="0"/>
              <a:t>‹#›</a:t>
            </a:fld>
            <a:endParaRPr lang="en-US"/>
          </a:p>
        </p:txBody>
      </p:sp>
    </p:spTree>
    <p:extLst>
      <p:ext uri="{BB962C8B-B14F-4D97-AF65-F5344CB8AC3E}">
        <p14:creationId xmlns:p14="http://schemas.microsoft.com/office/powerpoint/2010/main" val="20769357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416BADB-ECB6-4C5F-8225-253B9CF25EE0}" type="datetimeFigureOut">
              <a:rPr lang="en-US" smtClean="0"/>
              <a:t>10/30/2014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BD397A-07F7-49A6-AF7E-7B72760717F2}" type="slidenum">
              <a:rPr lang="en-US" smtClean="0"/>
              <a:t>‹#›</a:t>
            </a:fld>
            <a:endParaRPr lang="en-US"/>
          </a:p>
        </p:txBody>
      </p:sp>
    </p:spTree>
    <p:extLst>
      <p:ext uri="{BB962C8B-B14F-4D97-AF65-F5344CB8AC3E}">
        <p14:creationId xmlns:p14="http://schemas.microsoft.com/office/powerpoint/2010/main" val="19388126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416BADB-ECB6-4C5F-8225-253B9CF25EE0}" type="datetimeFigureOut">
              <a:rPr lang="en-US" smtClean="0"/>
              <a:t>10/30/2014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BD397A-07F7-49A6-AF7E-7B72760717F2}" type="slidenum">
              <a:rPr lang="en-US" smtClean="0"/>
              <a:t>‹#›</a:t>
            </a:fld>
            <a:endParaRPr lang="en-US"/>
          </a:p>
        </p:txBody>
      </p:sp>
    </p:spTree>
    <p:extLst>
      <p:ext uri="{BB962C8B-B14F-4D97-AF65-F5344CB8AC3E}">
        <p14:creationId xmlns:p14="http://schemas.microsoft.com/office/powerpoint/2010/main" val="26484855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416BADB-ECB6-4C5F-8225-253B9CF25EE0}" type="datetimeFigureOut">
              <a:rPr lang="en-US" smtClean="0"/>
              <a:t>10/30/2014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FBD397A-07F7-49A6-AF7E-7B72760717F2}" type="slidenum">
              <a:rPr lang="en-US" smtClean="0"/>
              <a:t>‹#›</a:t>
            </a:fld>
            <a:endParaRPr lang="en-US"/>
          </a:p>
        </p:txBody>
      </p:sp>
    </p:spTree>
    <p:extLst>
      <p:ext uri="{BB962C8B-B14F-4D97-AF65-F5344CB8AC3E}">
        <p14:creationId xmlns:p14="http://schemas.microsoft.com/office/powerpoint/2010/main" val="36615462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362200"/>
            <a:ext cx="7772400" cy="1390651"/>
          </a:xfrm>
        </p:spPr>
        <p:txBody>
          <a:bodyPr>
            <a:normAutofit fontScale="90000"/>
          </a:bodyPr>
          <a:lstStyle/>
          <a:p>
            <a:r>
              <a:rPr lang="en-US" dirty="0" smtClean="0"/>
              <a:t>The National Museum of the </a:t>
            </a:r>
            <a:br>
              <a:rPr lang="en-US" dirty="0" smtClean="0"/>
            </a:br>
            <a:r>
              <a:rPr lang="en-US" dirty="0" smtClean="0"/>
              <a:t>Philippines</a:t>
            </a:r>
            <a:endParaRPr lang="en-US" dirty="0"/>
          </a:p>
        </p:txBody>
      </p:sp>
      <p:sp>
        <p:nvSpPr>
          <p:cNvPr id="3" name="Subtitle 2"/>
          <p:cNvSpPr>
            <a:spLocks noGrp="1"/>
          </p:cNvSpPr>
          <p:nvPr>
            <p:ph type="subTitle" idx="1"/>
          </p:nvPr>
        </p:nvSpPr>
        <p:spPr/>
        <p:txBody>
          <a:bodyPr/>
          <a:lstStyle/>
          <a:p>
            <a:r>
              <a:rPr lang="en-US" dirty="0" smtClean="0"/>
              <a:t>Manila, Philippines</a:t>
            </a:r>
          </a:p>
          <a:p>
            <a:r>
              <a:rPr lang="en-US" dirty="0" smtClean="0"/>
              <a:t>Computer Art</a:t>
            </a:r>
          </a:p>
          <a:p>
            <a:r>
              <a:rPr lang="en-US" dirty="0" smtClean="0"/>
              <a:t>By: Brandon Garcia</a:t>
            </a:r>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371600" y="175490"/>
            <a:ext cx="6553200" cy="2186710"/>
          </a:xfrm>
          <a:prstGeom prst="rect">
            <a:avLst/>
          </a:prstGeom>
        </p:spPr>
      </p:pic>
    </p:spTree>
    <p:extLst>
      <p:ext uri="{BB962C8B-B14F-4D97-AF65-F5344CB8AC3E}">
        <p14:creationId xmlns:p14="http://schemas.microsoft.com/office/powerpoint/2010/main" val="298722477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dirty="0"/>
          </a:p>
        </p:txBody>
      </p:sp>
      <p:sp>
        <p:nvSpPr>
          <p:cNvPr id="3" name="Subtitle 2"/>
          <p:cNvSpPr>
            <a:spLocks noGrp="1"/>
          </p:cNvSpPr>
          <p:nvPr>
            <p:ph type="subTitle" idx="1"/>
          </p:nvPr>
        </p:nvSpPr>
        <p:spPr/>
        <p:txBody>
          <a:bodyPr>
            <a:normAutofit fontScale="47500" lnSpcReduction="20000"/>
          </a:bodyPr>
          <a:lstStyle/>
          <a:p>
            <a:r>
              <a:rPr lang="en-US" dirty="0" smtClean="0">
                <a:solidFill>
                  <a:schemeClr val="tx1"/>
                </a:solidFill>
              </a:rPr>
              <a:t>The museum was established in 1901 as an ethnography and natural history museum, and it was housed in its present building which was designed in 1918 by the American Architect, Daniel Burnham. The National Museum has since then broadened its concerns in the arts and sciences. Today, it occupies the main building (former Old Congress Building) where the arts, natural sciences and other support divisions are housed and the adjacent former Finance building in the </a:t>
            </a:r>
            <a:r>
              <a:rPr lang="en-US" dirty="0" err="1" smtClean="0">
                <a:solidFill>
                  <a:schemeClr val="tx1"/>
                </a:solidFill>
              </a:rPr>
              <a:t>Agrifina</a:t>
            </a:r>
            <a:r>
              <a:rPr lang="en-US" dirty="0" smtClean="0">
                <a:solidFill>
                  <a:schemeClr val="tx1"/>
                </a:solidFill>
              </a:rPr>
              <a:t> Circle of Rizal Park now called The National Museum of the Filipino People where the Anthropology and Archaeology Divisions are housed. </a:t>
            </a:r>
            <a:endParaRPr lang="en-US" dirty="0">
              <a:solidFill>
                <a:schemeClr val="tx1"/>
              </a:solidFill>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2000" y="4762"/>
            <a:ext cx="8153400" cy="3766661"/>
          </a:xfrm>
          <a:prstGeom prst="rect">
            <a:avLst/>
          </a:prstGeom>
        </p:spPr>
      </p:pic>
    </p:spTree>
    <p:extLst>
      <p:ext uri="{BB962C8B-B14F-4D97-AF65-F5344CB8AC3E}">
        <p14:creationId xmlns:p14="http://schemas.microsoft.com/office/powerpoint/2010/main" val="100500383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81000" y="152400"/>
            <a:ext cx="4572000" cy="3050177"/>
          </a:xfrm>
        </p:spPr>
      </p:pic>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054600" y="457200"/>
            <a:ext cx="3733800" cy="2616200"/>
          </a:xfrm>
          <a:prstGeom prst="rect">
            <a:avLst/>
          </a:prstGeom>
        </p:spPr>
      </p:pic>
      <p:sp>
        <p:nvSpPr>
          <p:cNvPr id="6" name="TextBox 5"/>
          <p:cNvSpPr txBox="1"/>
          <p:nvPr/>
        </p:nvSpPr>
        <p:spPr>
          <a:xfrm>
            <a:off x="685800" y="3810000"/>
            <a:ext cx="7239000" cy="923330"/>
          </a:xfrm>
          <a:prstGeom prst="rect">
            <a:avLst/>
          </a:prstGeom>
          <a:noFill/>
        </p:spPr>
        <p:txBody>
          <a:bodyPr wrap="square" rtlCol="0">
            <a:spAutoFit/>
          </a:bodyPr>
          <a:lstStyle/>
          <a:p>
            <a:r>
              <a:rPr lang="en-US" dirty="0" smtClean="0"/>
              <a:t>The museum was once the Old Legislative Building </a:t>
            </a:r>
            <a:r>
              <a:rPr lang="en-US" dirty="0" smtClean="0"/>
              <a:t>but it was destroyed </a:t>
            </a:r>
          </a:p>
          <a:p>
            <a:r>
              <a:rPr lang="en-US" dirty="0" smtClean="0"/>
              <a:t>during the battles o</a:t>
            </a:r>
            <a:r>
              <a:rPr lang="en-US" dirty="0" smtClean="0"/>
              <a:t>f WW2. </a:t>
            </a:r>
            <a:r>
              <a:rPr lang="en-US" dirty="0" smtClean="0"/>
              <a:t>Later, the building would be renovated and turned into the museum that it is today.</a:t>
            </a:r>
            <a:endParaRPr lang="en-US" dirty="0" smtClean="0"/>
          </a:p>
        </p:txBody>
      </p:sp>
    </p:spTree>
    <p:extLst>
      <p:ext uri="{BB962C8B-B14F-4D97-AF65-F5344CB8AC3E}">
        <p14:creationId xmlns:p14="http://schemas.microsoft.com/office/powerpoint/2010/main" val="215778725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dirty="0"/>
          </a:p>
        </p:txBody>
      </p:sp>
      <p:sp>
        <p:nvSpPr>
          <p:cNvPr id="3" name="Subtitle 2"/>
          <p:cNvSpPr>
            <a:spLocks noGrp="1"/>
          </p:cNvSpPr>
          <p:nvPr>
            <p:ph type="subTitle" idx="1"/>
          </p:nvPr>
        </p:nvSpPr>
        <p:spPr/>
        <p:txBody>
          <a:bodyPr>
            <a:normAutofit fontScale="55000" lnSpcReduction="20000"/>
          </a:bodyPr>
          <a:lstStyle/>
          <a:p>
            <a:r>
              <a:rPr lang="en-US" dirty="0" smtClean="0">
                <a:solidFill>
                  <a:schemeClr val="tx1"/>
                </a:solidFill>
              </a:rPr>
              <a:t>The museum is mostly known for the </a:t>
            </a:r>
            <a:r>
              <a:rPr lang="en-US" dirty="0" err="1" smtClean="0">
                <a:solidFill>
                  <a:schemeClr val="tx1"/>
                </a:solidFill>
              </a:rPr>
              <a:t>Spoliarium</a:t>
            </a:r>
            <a:r>
              <a:rPr lang="en-US" dirty="0" smtClean="0">
                <a:solidFill>
                  <a:schemeClr val="tx1"/>
                </a:solidFill>
              </a:rPr>
              <a:t> room. From there, you can actually see it up close. It is the largest painting in the Philippines. The </a:t>
            </a:r>
            <a:r>
              <a:rPr lang="en-US" dirty="0" err="1" smtClean="0">
                <a:solidFill>
                  <a:schemeClr val="tx1"/>
                </a:solidFill>
              </a:rPr>
              <a:t>Spoliarium</a:t>
            </a:r>
            <a:r>
              <a:rPr lang="en-US" dirty="0" smtClean="0">
                <a:solidFill>
                  <a:schemeClr val="tx1"/>
                </a:solidFill>
              </a:rPr>
              <a:t> was made by Juan Luna in Rome in the year 1884 as an entry to the </a:t>
            </a:r>
            <a:r>
              <a:rPr lang="en-US" dirty="0" err="1" smtClean="0">
                <a:solidFill>
                  <a:schemeClr val="tx1"/>
                </a:solidFill>
              </a:rPr>
              <a:t>Exposicion</a:t>
            </a:r>
            <a:r>
              <a:rPr lang="en-US" dirty="0" smtClean="0">
                <a:solidFill>
                  <a:schemeClr val="tx1"/>
                </a:solidFill>
              </a:rPr>
              <a:t> de </a:t>
            </a:r>
            <a:r>
              <a:rPr lang="en-US" dirty="0" err="1" smtClean="0">
                <a:solidFill>
                  <a:schemeClr val="tx1"/>
                </a:solidFill>
              </a:rPr>
              <a:t>Bellas</a:t>
            </a:r>
            <a:r>
              <a:rPr lang="en-US" dirty="0" smtClean="0">
                <a:solidFill>
                  <a:schemeClr val="tx1"/>
                </a:solidFill>
              </a:rPr>
              <a:t> </a:t>
            </a:r>
            <a:r>
              <a:rPr lang="en-US" dirty="0" err="1" smtClean="0">
                <a:solidFill>
                  <a:schemeClr val="tx1"/>
                </a:solidFill>
              </a:rPr>
              <a:t>Artes</a:t>
            </a:r>
            <a:r>
              <a:rPr lang="en-US" dirty="0" smtClean="0">
                <a:solidFill>
                  <a:schemeClr val="tx1"/>
                </a:solidFill>
              </a:rPr>
              <a:t>. </a:t>
            </a:r>
            <a:r>
              <a:rPr lang="en-US" dirty="0">
                <a:solidFill>
                  <a:schemeClr val="tx1"/>
                </a:solidFill>
              </a:rPr>
              <a:t>I</a:t>
            </a:r>
            <a:r>
              <a:rPr lang="en-US" dirty="0" smtClean="0">
                <a:solidFill>
                  <a:schemeClr val="tx1"/>
                </a:solidFill>
              </a:rPr>
              <a:t>t shows a scene from the Roman </a:t>
            </a:r>
            <a:r>
              <a:rPr lang="en-US" dirty="0" err="1" smtClean="0">
                <a:solidFill>
                  <a:schemeClr val="tx1"/>
                </a:solidFill>
              </a:rPr>
              <a:t>Colosseum’s</a:t>
            </a:r>
            <a:r>
              <a:rPr lang="en-US" dirty="0" smtClean="0">
                <a:solidFill>
                  <a:schemeClr val="tx1"/>
                </a:solidFill>
              </a:rPr>
              <a:t> exit room called “</a:t>
            </a:r>
            <a:r>
              <a:rPr lang="en-US" dirty="0" err="1" smtClean="0">
                <a:solidFill>
                  <a:schemeClr val="tx1"/>
                </a:solidFill>
              </a:rPr>
              <a:t>Spoliarium</a:t>
            </a:r>
            <a:r>
              <a:rPr lang="en-US" dirty="0" smtClean="0">
                <a:solidFill>
                  <a:schemeClr val="tx1"/>
                </a:solidFill>
              </a:rPr>
              <a:t>.” The </a:t>
            </a:r>
            <a:r>
              <a:rPr lang="en-US" dirty="0" err="1" smtClean="0">
                <a:solidFill>
                  <a:schemeClr val="tx1"/>
                </a:solidFill>
              </a:rPr>
              <a:t>Spoliarium</a:t>
            </a:r>
            <a:r>
              <a:rPr lang="en-US" dirty="0" smtClean="0">
                <a:solidFill>
                  <a:schemeClr val="tx1"/>
                </a:solidFill>
              </a:rPr>
              <a:t> is where the injured or dead gladiators are taken after performing.</a:t>
            </a:r>
            <a:endParaRPr lang="en-US" dirty="0">
              <a:solidFill>
                <a:schemeClr val="tx1"/>
              </a:solidFill>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76400" y="170873"/>
            <a:ext cx="5543550" cy="3698340"/>
          </a:xfrm>
          <a:prstGeom prst="rect">
            <a:avLst/>
          </a:prstGeom>
        </p:spPr>
      </p:pic>
    </p:spTree>
    <p:extLst>
      <p:ext uri="{BB962C8B-B14F-4D97-AF65-F5344CB8AC3E}">
        <p14:creationId xmlns:p14="http://schemas.microsoft.com/office/powerpoint/2010/main" val="24190856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dirty="0"/>
          </a:p>
        </p:txBody>
      </p:sp>
      <p:sp>
        <p:nvSpPr>
          <p:cNvPr id="3" name="Subtitle 2"/>
          <p:cNvSpPr>
            <a:spLocks noGrp="1"/>
          </p:cNvSpPr>
          <p:nvPr>
            <p:ph type="subTitle" idx="1"/>
          </p:nvPr>
        </p:nvSpPr>
        <p:spPr>
          <a:xfrm>
            <a:off x="1371600" y="4724400"/>
            <a:ext cx="6400800" cy="1752600"/>
          </a:xfrm>
        </p:spPr>
        <p:txBody>
          <a:bodyPr>
            <a:normAutofit fontScale="77500" lnSpcReduction="20000"/>
          </a:bodyPr>
          <a:lstStyle/>
          <a:p>
            <a:r>
              <a:rPr lang="en-US" dirty="0" smtClean="0">
                <a:solidFill>
                  <a:schemeClr val="tx1"/>
                </a:solidFill>
              </a:rPr>
              <a:t>The archeology in the Philippines conducts </a:t>
            </a:r>
            <a:r>
              <a:rPr lang="en-US" dirty="0">
                <a:solidFill>
                  <a:schemeClr val="tx1"/>
                </a:solidFill>
              </a:rPr>
              <a:t>researches on the human past through material </a:t>
            </a:r>
            <a:r>
              <a:rPr lang="en-US" dirty="0" smtClean="0">
                <a:solidFill>
                  <a:schemeClr val="tx1"/>
                </a:solidFill>
              </a:rPr>
              <a:t>remains, artifacts, </a:t>
            </a:r>
            <a:r>
              <a:rPr lang="en-US" dirty="0">
                <a:solidFill>
                  <a:schemeClr val="tx1"/>
                </a:solidFill>
              </a:rPr>
              <a:t>and ancient structures, with the aim of ordering and describing the events and </a:t>
            </a:r>
            <a:r>
              <a:rPr lang="en-US" dirty="0" smtClean="0">
                <a:solidFill>
                  <a:schemeClr val="tx1"/>
                </a:solidFill>
              </a:rPr>
              <a:t>knowing the purpose of these artifacts.</a:t>
            </a:r>
            <a:endParaRPr lang="en-US" dirty="0">
              <a:solidFill>
                <a:schemeClr val="tx1"/>
              </a:solidFill>
            </a:endParaRPr>
          </a:p>
        </p:txBody>
      </p:sp>
      <p:pic>
        <p:nvPicPr>
          <p:cNvPr id="1026" name="Picture 2" descr="C:\Users\1062457\Desktop\maitum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53000" y="131619"/>
            <a:ext cx="2971800" cy="344646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5410200" y="3653650"/>
            <a:ext cx="1905000" cy="1015663"/>
          </a:xfrm>
          <a:prstGeom prst="rect">
            <a:avLst/>
          </a:prstGeom>
          <a:noFill/>
        </p:spPr>
        <p:txBody>
          <a:bodyPr wrap="square" rtlCol="0">
            <a:spAutoFit/>
          </a:bodyPr>
          <a:lstStyle/>
          <a:p>
            <a:r>
              <a:rPr lang="en-US" sz="1200" dirty="0"/>
              <a:t>The anthropomorphic secondary burial jars from </a:t>
            </a:r>
            <a:r>
              <a:rPr lang="en-US" sz="1200" dirty="0" err="1"/>
              <a:t>Pinol</a:t>
            </a:r>
            <a:r>
              <a:rPr lang="en-US" sz="1200" dirty="0"/>
              <a:t>, </a:t>
            </a:r>
            <a:r>
              <a:rPr lang="en-US" sz="1200" dirty="0" err="1"/>
              <a:t>Maitum</a:t>
            </a:r>
            <a:r>
              <a:rPr lang="en-US" sz="1200" dirty="0"/>
              <a:t>, </a:t>
            </a:r>
            <a:r>
              <a:rPr lang="en-US" sz="1200" dirty="0" err="1"/>
              <a:t>Saranggani</a:t>
            </a:r>
            <a:r>
              <a:rPr lang="en-US" sz="1200" dirty="0"/>
              <a:t> Province in Mindanao </a:t>
            </a:r>
            <a:r>
              <a:rPr lang="en-US" sz="1200" dirty="0" smtClean="0"/>
              <a:t>back </a:t>
            </a:r>
            <a:r>
              <a:rPr lang="en-US" sz="1200" dirty="0"/>
              <a:t>to the Metal Age.</a:t>
            </a:r>
          </a:p>
        </p:txBody>
      </p:sp>
      <p:pic>
        <p:nvPicPr>
          <p:cNvPr id="1029" name="Picture 5" descr="C:\Users\1062457\Desktop\manungul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4828" y="154977"/>
            <a:ext cx="2561772" cy="3423102"/>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472823" y="3733800"/>
            <a:ext cx="3337177" cy="1015663"/>
          </a:xfrm>
          <a:prstGeom prst="rect">
            <a:avLst/>
          </a:prstGeom>
          <a:noFill/>
        </p:spPr>
        <p:txBody>
          <a:bodyPr wrap="square" rtlCol="0">
            <a:spAutoFit/>
          </a:bodyPr>
          <a:lstStyle/>
          <a:p>
            <a:r>
              <a:rPr lang="en-US" sz="1200" dirty="0"/>
              <a:t>The </a:t>
            </a:r>
            <a:r>
              <a:rPr lang="en-US" sz="1200" dirty="0" err="1"/>
              <a:t>Manunggul</a:t>
            </a:r>
            <a:r>
              <a:rPr lang="en-US" sz="1200" dirty="0"/>
              <a:t> Jar was recovered at </a:t>
            </a:r>
            <a:r>
              <a:rPr lang="en-US" sz="1200" dirty="0" smtClean="0"/>
              <a:t>a chamber of </a:t>
            </a:r>
            <a:r>
              <a:rPr lang="en-US" sz="1200" dirty="0" err="1"/>
              <a:t>Manunggul</a:t>
            </a:r>
            <a:r>
              <a:rPr lang="en-US" sz="1200" dirty="0"/>
              <a:t> Cave in Palawan.  It is </a:t>
            </a:r>
            <a:r>
              <a:rPr lang="en-US" sz="1200" dirty="0" smtClean="0"/>
              <a:t>designed </a:t>
            </a:r>
            <a:r>
              <a:rPr lang="en-US" sz="1200" dirty="0"/>
              <a:t>burial jar with anthropomorphic figures on top of the cover that represent souls sailing to the afterworld in a death boat.</a:t>
            </a:r>
          </a:p>
        </p:txBody>
      </p:sp>
    </p:spTree>
    <p:extLst>
      <p:ext uri="{BB962C8B-B14F-4D97-AF65-F5344CB8AC3E}">
        <p14:creationId xmlns:p14="http://schemas.microsoft.com/office/powerpoint/2010/main" val="192763096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1066800" y="4038600"/>
            <a:ext cx="6858000" cy="1828801"/>
          </a:xfrm>
        </p:spPr>
        <p:txBody>
          <a:bodyPr>
            <a:normAutofit fontScale="85000" lnSpcReduction="20000"/>
          </a:bodyPr>
          <a:lstStyle/>
          <a:p>
            <a:r>
              <a:rPr lang="en-US" dirty="0" smtClean="0"/>
              <a:t>Zoology conducts </a:t>
            </a:r>
            <a:r>
              <a:rPr lang="en-US" dirty="0"/>
              <a:t>scientific researches on Philippine fauna; collects, preserves, identifies and exhibits to the </a:t>
            </a:r>
            <a:r>
              <a:rPr lang="en-US" dirty="0" smtClean="0"/>
              <a:t>public systematically all </a:t>
            </a:r>
            <a:r>
              <a:rPr lang="en-US" dirty="0"/>
              <a:t>types of animals found in the </a:t>
            </a:r>
            <a:r>
              <a:rPr lang="en-US" dirty="0" smtClean="0"/>
              <a:t>Philippines</a:t>
            </a:r>
            <a:r>
              <a:rPr lang="en-US" dirty="0"/>
              <a:t>.</a:t>
            </a:r>
          </a:p>
        </p:txBody>
      </p:sp>
      <p:pic>
        <p:nvPicPr>
          <p:cNvPr id="2050" name="Picture 2" descr="C:\Users\1062457\Desktop\tamaraw.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2745" y="495299"/>
            <a:ext cx="3233421" cy="2552701"/>
          </a:xfrm>
          <a:prstGeom prst="rect">
            <a:avLst/>
          </a:prstGeom>
          <a:noFill/>
          <a:extLst>
            <a:ext uri="{909E8E84-426E-40DD-AFC4-6F175D3DCCD1}">
              <a14:hiddenFill xmlns:a14="http://schemas.microsoft.com/office/drawing/2010/main">
                <a:solidFill>
                  <a:srgbClr val="FFFFFF"/>
                </a:solidFill>
              </a14:hiddenFill>
            </a:ext>
          </a:extLst>
        </p:spPr>
      </p:pic>
      <p:pic>
        <p:nvPicPr>
          <p:cNvPr id="2051" name="Picture 3" descr="C:\Users\1062457\Desktop\eagle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67400" y="319974"/>
            <a:ext cx="2514600" cy="266700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5943600" y="3198804"/>
            <a:ext cx="2667000" cy="523220"/>
          </a:xfrm>
          <a:prstGeom prst="rect">
            <a:avLst/>
          </a:prstGeom>
          <a:noFill/>
        </p:spPr>
        <p:txBody>
          <a:bodyPr wrap="square" rtlCol="0">
            <a:spAutoFit/>
          </a:bodyPr>
          <a:lstStyle/>
          <a:p>
            <a:r>
              <a:rPr lang="en-US" sz="1400" dirty="0" smtClean="0"/>
              <a:t>The Philippine Great </a:t>
            </a:r>
            <a:r>
              <a:rPr lang="en-US" sz="1400" dirty="0"/>
              <a:t>Eagle (</a:t>
            </a:r>
            <a:r>
              <a:rPr lang="en-US" sz="1400" dirty="0" err="1"/>
              <a:t>Pithecophaga</a:t>
            </a:r>
            <a:r>
              <a:rPr lang="en-US" sz="1400" dirty="0"/>
              <a:t> </a:t>
            </a:r>
            <a:r>
              <a:rPr lang="en-US" sz="1400" dirty="0" err="1" smtClean="0"/>
              <a:t>jefferyi</a:t>
            </a:r>
            <a:r>
              <a:rPr lang="en-US" sz="1400" dirty="0" smtClean="0"/>
              <a:t>) </a:t>
            </a:r>
            <a:endParaRPr lang="en-US" sz="1400" dirty="0"/>
          </a:p>
        </p:txBody>
      </p:sp>
      <p:sp>
        <p:nvSpPr>
          <p:cNvPr id="5" name="TextBox 4"/>
          <p:cNvSpPr txBox="1"/>
          <p:nvPr/>
        </p:nvSpPr>
        <p:spPr>
          <a:xfrm>
            <a:off x="228600" y="3198804"/>
            <a:ext cx="235962" cy="338554"/>
          </a:xfrm>
          <a:prstGeom prst="rect">
            <a:avLst/>
          </a:prstGeom>
          <a:noFill/>
        </p:spPr>
        <p:txBody>
          <a:bodyPr wrap="none" rtlCol="0">
            <a:spAutoFit/>
          </a:bodyPr>
          <a:lstStyle/>
          <a:p>
            <a:r>
              <a:rPr lang="en-US" sz="1600" dirty="0" smtClean="0">
                <a:latin typeface="Times New Roman" pitchFamily="18" charset="0"/>
                <a:cs typeface="Times New Roman" pitchFamily="18" charset="0"/>
              </a:rPr>
              <a:t> </a:t>
            </a:r>
            <a:endParaRPr lang="en-US" sz="1600" dirty="0">
              <a:latin typeface="Times New Roman" pitchFamily="18" charset="0"/>
              <a:cs typeface="Times New Roman" pitchFamily="18" charset="0"/>
            </a:endParaRPr>
          </a:p>
        </p:txBody>
      </p:sp>
      <p:sp>
        <p:nvSpPr>
          <p:cNvPr id="6" name="TextBox 5"/>
          <p:cNvSpPr txBox="1"/>
          <p:nvPr/>
        </p:nvSpPr>
        <p:spPr>
          <a:xfrm>
            <a:off x="374290" y="3152637"/>
            <a:ext cx="2511778" cy="307777"/>
          </a:xfrm>
          <a:prstGeom prst="rect">
            <a:avLst/>
          </a:prstGeom>
          <a:noFill/>
        </p:spPr>
        <p:txBody>
          <a:bodyPr wrap="none" rtlCol="0">
            <a:spAutoFit/>
          </a:bodyPr>
          <a:lstStyle/>
          <a:p>
            <a:r>
              <a:rPr lang="en-US" sz="1400" dirty="0" err="1" smtClean="0"/>
              <a:t>Tamaraw</a:t>
            </a:r>
            <a:r>
              <a:rPr lang="en-US" sz="1400" dirty="0"/>
              <a:t> (</a:t>
            </a:r>
            <a:r>
              <a:rPr lang="en-US" sz="1400" dirty="0" err="1"/>
              <a:t>Bubalus</a:t>
            </a:r>
            <a:r>
              <a:rPr lang="en-US" sz="1400" dirty="0"/>
              <a:t> </a:t>
            </a:r>
            <a:r>
              <a:rPr lang="en-US" sz="1400" dirty="0" err="1" smtClean="0"/>
              <a:t>mindorensis</a:t>
            </a:r>
            <a:r>
              <a:rPr lang="en-US" sz="1400" dirty="0" smtClean="0"/>
              <a:t>)</a:t>
            </a:r>
            <a:endParaRPr lang="en-US" sz="1400" dirty="0"/>
          </a:p>
        </p:txBody>
      </p:sp>
    </p:spTree>
    <p:extLst>
      <p:ext uri="{BB962C8B-B14F-4D97-AF65-F5344CB8AC3E}">
        <p14:creationId xmlns:p14="http://schemas.microsoft.com/office/powerpoint/2010/main" val="24441369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Reflection</a:t>
            </a:r>
            <a:endParaRPr lang="en-US" dirty="0"/>
          </a:p>
        </p:txBody>
      </p:sp>
      <p:sp>
        <p:nvSpPr>
          <p:cNvPr id="3" name="Content Placeholder 2"/>
          <p:cNvSpPr>
            <a:spLocks noGrp="1"/>
          </p:cNvSpPr>
          <p:nvPr>
            <p:ph idx="1"/>
          </p:nvPr>
        </p:nvSpPr>
        <p:spPr/>
        <p:txBody>
          <a:bodyPr>
            <a:normAutofit/>
          </a:bodyPr>
          <a:lstStyle/>
          <a:p>
            <a:r>
              <a:rPr lang="en-US" sz="2400" dirty="0" smtClean="0"/>
              <a:t>Learning about the ways in the Philippines is pretty interesting. I have only been to the Philippines a couple of times and I barely get to see the true inside of the Philippines, what it actually looks like. Learning about the Philippines and it’s history was a pretty cool experience for me because I can finally learn more about my heritage and culture. I happen to love History and learning about the history of the Philippines was a huge experience, getting to know what made everything that is today. </a:t>
            </a:r>
            <a:endParaRPr lang="en-US" sz="2400" dirty="0"/>
          </a:p>
        </p:txBody>
      </p:sp>
    </p:spTree>
    <p:extLst>
      <p:ext uri="{BB962C8B-B14F-4D97-AF65-F5344CB8AC3E}">
        <p14:creationId xmlns:p14="http://schemas.microsoft.com/office/powerpoint/2010/main" val="346026882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91</TotalTime>
  <Words>471</Words>
  <Application>Microsoft Office PowerPoint</Application>
  <PresentationFormat>On-screen Show (4:3)</PresentationFormat>
  <Paragraphs>17</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The National Museum of the  Philippines</vt:lpstr>
      <vt:lpstr>PowerPoint Presentation</vt:lpstr>
      <vt:lpstr>PowerPoint Presentation</vt:lpstr>
      <vt:lpstr>PowerPoint Presentation</vt:lpstr>
      <vt:lpstr>PowerPoint Presentation</vt:lpstr>
      <vt:lpstr>PowerPoint Presentation</vt:lpstr>
      <vt:lpstr>Reflection</vt:lpstr>
    </vt:vector>
  </TitlesOfParts>
  <Company>SUHSD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Brandon Garcia</dc:creator>
  <cp:lastModifiedBy>Brandon Garcia</cp:lastModifiedBy>
  <cp:revision>8</cp:revision>
  <dcterms:created xsi:type="dcterms:W3CDTF">2014-10-29T15:14:48Z</dcterms:created>
  <dcterms:modified xsi:type="dcterms:W3CDTF">2014-10-30T15:57:17Z</dcterms:modified>
</cp:coreProperties>
</file>